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779912" y="831651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dirty="0" smtClean="0">
                <a:latin typeface="Impact" panose="020B0806030902050204" pitchFamily="34" charset="0"/>
                <a:ea typeface="맑은 고딕" pitchFamily="50" charset="-127"/>
                <a:cs typeface="Arial" pitchFamily="34" charset="0"/>
              </a:rPr>
              <a:t>Partnership in Islamic </a:t>
            </a:r>
            <a:r>
              <a:rPr lang="en-US" altLang="ko-KR" sz="3200" dirty="0" smtClean="0">
                <a:latin typeface="Impact" panose="020B0806030902050204" pitchFamily="34" charset="0"/>
                <a:ea typeface="맑은 고딕" pitchFamily="50" charset="-127"/>
                <a:cs typeface="Arial" pitchFamily="34" charset="0"/>
              </a:rPr>
              <a:t>Microfinance</a:t>
            </a:r>
            <a:endParaRPr lang="en-US" altLang="ko-KR" sz="3200" dirty="0" smtClean="0">
              <a:latin typeface="Impact" panose="020B0806030902050204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2427734"/>
            <a:ext cx="4860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kumimoji="0" lang="en-US" altLang="ko-KR" sz="12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kumimoji="0" lang="en-US" altLang="ko-KR" sz="1200" b="1" dirty="0" smtClean="0">
                <a:latin typeface="Arial" pitchFamily="34" charset="0"/>
                <a:cs typeface="Arial" pitchFamily="34" charset="0"/>
              </a:rPr>
              <a:t> Global Islamic Micro Finance Forum</a:t>
            </a:r>
            <a:endParaRPr kumimoji="0" lang="en-US" altLang="ko-K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3766269"/>
            <a:ext cx="4860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latin typeface="Arial" pitchFamily="34" charset="0"/>
                <a:cs typeface="Arial" pitchFamily="34" charset="0"/>
              </a:rPr>
              <a:t>A Presentation by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err="1" smtClean="0">
                <a:latin typeface="Arial" pitchFamily="34" charset="0"/>
                <a:cs typeface="Arial" pitchFamily="34" charset="0"/>
              </a:rPr>
              <a:t>Mahfuz</a:t>
            </a:r>
            <a:r>
              <a:rPr kumimoji="0" lang="en-US" altLang="ko-KR" sz="1200" b="1" dirty="0" smtClean="0">
                <a:latin typeface="Arial" pitchFamily="34" charset="0"/>
                <a:cs typeface="Arial" pitchFamily="34" charset="0"/>
              </a:rPr>
              <a:t> Ali </a:t>
            </a:r>
            <a:r>
              <a:rPr kumimoji="0" lang="en-US" altLang="ko-KR" sz="1200" b="1" dirty="0" err="1" smtClean="0">
                <a:latin typeface="Arial" pitchFamily="34" charset="0"/>
                <a:cs typeface="Arial" pitchFamily="34" charset="0"/>
              </a:rPr>
              <a:t>Quaderi</a:t>
            </a:r>
            <a:endParaRPr lang="en-US" altLang="ko-KR" sz="1200" b="1" dirty="0" smtClean="0"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 smtClean="0">
                <a:latin typeface="Arial" pitchFamily="34" charset="0"/>
                <a:cs typeface="Arial" pitchFamily="34" charset="0"/>
              </a:rPr>
              <a:t>Chairman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 err="1" smtClean="0">
                <a:latin typeface="Arial" pitchFamily="34" charset="0"/>
                <a:cs typeface="Arial" pitchFamily="34" charset="0"/>
              </a:rPr>
              <a:t>Anannyo</a:t>
            </a:r>
            <a:r>
              <a:rPr lang="en-US" altLang="ko-KR" sz="1200" b="1" dirty="0" smtClean="0">
                <a:latin typeface="Arial" pitchFamily="34" charset="0"/>
                <a:cs typeface="Arial" pitchFamily="34" charset="0"/>
              </a:rPr>
              <a:t> Group, Bangladesh</a:t>
            </a:r>
            <a:endParaRPr kumimoji="0" lang="en-US" altLang="ko-K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altLang="ko-KR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Partnership </a:t>
            </a:r>
            <a:r>
              <a:rPr lang="en-US" altLang="ko-KR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en-US" altLang="ko-KR" b="0" dirty="0">
              <a:solidFill>
                <a:schemeClr val="tx1"/>
              </a:solidFill>
              <a:latin typeface="Impact" panose="020B0806030902050204" pitchFamily="34" charset="0"/>
              <a:ea typeface="맑은 고딕" pitchFamily="50" charset="-127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47664" y="1102990"/>
            <a:ext cx="691276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Introduction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259632" y="1635646"/>
            <a:ext cx="7272808" cy="2851721"/>
          </a:xfrm>
        </p:spPr>
        <p:txBody>
          <a:bodyPr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Global Muslim population, currently at about 25% of the mankind, are gradually becoming empowered – backed by education, knowledge, resources and are generating wealth</a:t>
            </a:r>
          </a:p>
          <a:p>
            <a:endParaRPr lang="en-US" altLang="ko-K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Although Microfinance as an economic sector falls well within the ethics of Islamic principles, a lack of </a:t>
            </a:r>
            <a:r>
              <a:rPr lang="en-US" altLang="ko-K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Shariah</a:t>
            </a:r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-compliant and interest-free schemes and lack of global initiatives have affected the sector’s growth</a:t>
            </a:r>
          </a:p>
          <a:p>
            <a:endParaRPr lang="en-US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development of Islamic </a:t>
            </a:r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Microfinance </a:t>
            </a:r>
            <a:r>
              <a:rPr lang="en-US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institutions, </a:t>
            </a:r>
            <a:r>
              <a:rPr lang="en-US" altLang="ko-K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Shariah</a:t>
            </a:r>
            <a:r>
              <a:rPr lang="en-US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-compliant product range and global collaboration could help accelerate the Islamic </a:t>
            </a:r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Microfinance </a:t>
            </a:r>
            <a:r>
              <a:rPr lang="en-US" altLang="ko-K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sector and create </a:t>
            </a:r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jobs</a:t>
            </a:r>
            <a:endParaRPr lang="en-US" altLang="ko-K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a pool of increasing human talents, financial resources and global partnership, Islamic Microfinance sector could change the economic landscape of the Muslim world and help boost global economy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Background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347614"/>
            <a:ext cx="6768752" cy="3384376"/>
          </a:xfrm>
        </p:spPr>
        <p:txBody>
          <a:bodyPr/>
          <a:lstStyle/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Islamic finance industry has expanded rapidly over the past decade, growing at 10-12% annually. Today, Sharia-compliant financial assets are estimated at roughly US$2 trillion,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covering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and non-bank financial institutions, capital markets, money markets and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insurance, according to the World Bank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1.6 billion Muslims in the world, only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14%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banks, according to World Bank. Islamic finance and micro-finance can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reduce the overall gap in access to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finance. 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Muslims are forced to use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financial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due to lack of Islamic finance products to suit their varied needs,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various surveys show that if they had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choice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would use sharia-compliance financial products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helps strengthen financial stability. As the 2008 global financial crisis ravaged financial systems around the world, Islamic financial institutions were relatively untouched, protected by their fundamental operating principles of risk-sharing and the avoidance of leverage and speculative financial products.</a:t>
            </a:r>
          </a:p>
          <a:p>
            <a:endParaRPr lang="ko-KR" alt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Current Status of Islamic Microfinance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347614"/>
            <a:ext cx="6768752" cy="3384376"/>
          </a:xfrm>
        </p:spPr>
        <p:txBody>
          <a:bodyPr/>
          <a:lstStyle/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sector is still in its infancy and therefore has a very high potential    for sustained growth, if supported and regulated well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helped in reducing global poverty and many countries have effectively used this model, including in Bangladesh, which reduced poverty by a half between 2000 and 2015.    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Islamic microfinance is nearly absent is this predominantly Muslim country where   Muslims represent about 87% of the population. This is due to sheer lack of available MFIs    and microfinance products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 Muslim population represents about a quarter of the mankind, the global Muslim      population represent half of the global poverty – double the global average. 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needs to catch up with greater product diversity and regulation, in order to serve a greater population and help reduce poverty and ensure inclusive and sustainable  global growth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o-KR" alt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1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Issues Hampering the Growth of Islamic Microfinance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347614"/>
            <a:ext cx="6768752" cy="3384376"/>
          </a:xfrm>
        </p:spPr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Muslim world is yet to realise the potential of the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sector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how it    can help reduce global poverty and help achieve sustained development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is just 1% of the total micro financing of the world that is just $1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billion</a:t>
            </a:r>
          </a:p>
          <a:p>
            <a:endParaRPr lang="en-GB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sector has not received its due attention by public policy-makers,     financial regulators and the finance community, the way conventional micro-credit sector        receives support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Muslim economists are yet to sharpen their focus on the Islamic Microfinance in the right way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has been left out by the mainstream financial community to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mercy of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 charities and charitable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trusts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neither have the ability to understand nor the       capabilities to develop </a:t>
            </a:r>
            <a:r>
              <a:rPr lang="en-GB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Shariah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-compliant Islamic Microfinance processes and products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sector lacks imagination and initiatives.</a:t>
            </a:r>
          </a:p>
        </p:txBody>
      </p:sp>
    </p:spTree>
    <p:extLst>
      <p:ext uri="{BB962C8B-B14F-4D97-AF65-F5344CB8AC3E}">
        <p14:creationId xmlns:p14="http://schemas.microsoft.com/office/powerpoint/2010/main" val="168377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Issues Hampering the Growth of Islamic Microfinance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419622"/>
            <a:ext cx="6768752" cy="3312368"/>
          </a:xfrm>
        </p:spPr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sector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suffers from lack of collaboration amongst the stakeholders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sector suffers from lack of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funding, despite offering higher returns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Poverty alleviation and inclusive growth policies of the governments of Muslim countries do     not have Islamic Microfinance in their planning and agenda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 most significant obstacles facing 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Institutions lie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rising costs, where the needs for implementation and follow-up to the field are greater than in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conventional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finance; poor awareness of systems and methods of 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        among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target audience; and the execution of 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certain authorities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without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adequate knowledge in it, leading to wrong practices and loss of public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confidence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Islamic finance.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2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Islamic Microfinance: Way Forward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419622"/>
            <a:ext cx="6768752" cy="3312368"/>
          </a:xfrm>
        </p:spPr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needs to be high in the governments’ planning and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agenda.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Microfinance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needs proper policy guidelines and regulation to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sector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funding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Institutions need to contain rising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costs,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bringing them lower than the     conventional microfinance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and institutions need to develop greater awareness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systems and methods of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Islamic microfinance among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target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</a:p>
          <a:p>
            <a:endParaRPr lang="en-GB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should not be treated like charity although Zakat and </a:t>
            </a:r>
            <a:r>
              <a:rPr lang="en-GB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Sadakah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could be properly </a:t>
            </a:r>
            <a:r>
              <a:rPr lang="en-GB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channellised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help expand the sector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needs global partnership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7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Islamic Microfinance: Global Partnership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419622"/>
            <a:ext cx="6768752" cy="3312368"/>
          </a:xfrm>
        </p:spPr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partnerships are key to accelerate the growth of the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financial institutions, such as the Islamic Development Bank should take a leadership role in spearheading the growth of the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sector, by partnering with local     Islamic Microfinance Institutions and disburse funds, such as the World Bank does through    its various lending arms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Islamic charitable spending could be </a:t>
            </a:r>
            <a:r>
              <a:rPr lang="en-GB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channellised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to proper Islamic Microfinance        institutions in a professional way, the sector could not only grow but also help inclusive          growth and sustainable economic development in the Muslim world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should be looked at as a formal economic activity and then bring  its activities under formal financial schemes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financial institutions should develop funds to help the sector grow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616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  <a:solidFill>
            <a:srgbClr val="FFC000"/>
          </a:solidFill>
        </p:spPr>
        <p:txBody>
          <a:bodyPr/>
          <a:lstStyle/>
          <a:p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		  Partnership </a:t>
            </a:r>
            <a:r>
              <a:rPr lang="en-US" altLang="ko-KR" sz="3200" b="0" dirty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in Islamic </a:t>
            </a:r>
            <a:r>
              <a:rPr lang="en-US" altLang="ko-KR" sz="3200" b="0" dirty="0" smtClean="0">
                <a:solidFill>
                  <a:schemeClr val="tx1"/>
                </a:solidFill>
                <a:latin typeface="Impact" panose="020B0806030902050204" pitchFamily="34" charset="0"/>
                <a:ea typeface="맑은 고딕" pitchFamily="50" charset="-127"/>
              </a:rPr>
              <a:t>Microfinance</a:t>
            </a:r>
            <a:endParaRPr lang="ko-KR" alt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886966"/>
            <a:ext cx="6552728" cy="46064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Impact" panose="020B0806030902050204" pitchFamily="34" charset="0"/>
              </a:rPr>
              <a:t>Islamic Microfinance: Final Thoughts</a:t>
            </a:r>
            <a:endParaRPr lang="en-US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91680" y="1419622"/>
            <a:ext cx="6768752" cy="3312368"/>
          </a:xfrm>
        </p:spPr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</a:t>
            </a: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can play a significant role in inclusive growth and sustainable      development – key to achieve the United Nation’s Sustainable Development Goals (SDGs)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too important sector to left to charities and NGOs and too risky to leave without                regulation and supervision. If developed and supervised properly, Islamic Microfinance could be a game-changer for the Islamic World and a role model for the rest of the world.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2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1051</Words>
  <Application>Microsoft Office PowerPoint</Application>
  <PresentationFormat>On-screen Show (16:9)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      Partnership in Islamic Microfinance</vt:lpstr>
      <vt:lpstr>    Partnership in Islamic Microfinance</vt:lpstr>
      <vt:lpstr>    Partnership in Islamic Microfinance</vt:lpstr>
      <vt:lpstr>    Partnership in Islamic Microfinance</vt:lpstr>
      <vt:lpstr>    Partnership in Islamic Microfinance</vt:lpstr>
      <vt:lpstr>    Partnership in Islamic Microfinance</vt:lpstr>
      <vt:lpstr>    Partnership in Islamic Microfinance</vt:lpstr>
      <vt:lpstr>    Partnership in Islamic Microfinance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Saifur Rahman</cp:lastModifiedBy>
  <cp:revision>56</cp:revision>
  <dcterms:created xsi:type="dcterms:W3CDTF">2014-04-01T16:27:38Z</dcterms:created>
  <dcterms:modified xsi:type="dcterms:W3CDTF">2018-11-24T12:34:29Z</dcterms:modified>
</cp:coreProperties>
</file>